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2" autoAdjust="0"/>
    <p:restoredTop sz="96327"/>
  </p:normalViewPr>
  <p:slideViewPr>
    <p:cSldViewPr snapToGrid="0">
      <p:cViewPr varScale="1">
        <p:scale>
          <a:sx n="119" d="100"/>
          <a:sy n="119" d="100"/>
        </p:scale>
        <p:origin x="3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.com/en_us/software/viya.html" TargetMode="External"/><Relationship Id="rId2" Type="http://schemas.openxmlformats.org/officeDocument/2006/relationships/hyperlink" Target="https://www.jmp.com/en_us/hom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JMP Intro For Engineers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J.D. Landgrebe</a:t>
            </a:r>
          </a:p>
          <a:p>
            <a:r>
              <a:rPr lang="en-US" sz="2000" dirty="0"/>
              <a:t>University of Delaware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4" y="1952308"/>
            <a:ext cx="3556001" cy="42876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 independently select rows and columns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shows how rows are treated on plots and analyses</a:t>
            </a:r>
          </a:p>
          <a:p>
            <a:r>
              <a:rPr lang="en-US" dirty="0">
                <a:solidFill>
                  <a:srgbClr val="FFFFFF"/>
                </a:solidFill>
              </a:rPr>
              <a:t>As an exercise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Copy/paste the three highlighted cells into another application such as a word processor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Select Rows 8 and 9 and use Rows menu to unexcluded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640004" y="657865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39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Column(s)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B22CD-AEE6-D180-CB4F-CD62F005F3A7}"/>
              </a:ext>
            </a:extLst>
          </p:cNvPr>
          <p:cNvSpPr txBox="1"/>
          <p:nvPr/>
        </p:nvSpPr>
        <p:spPr>
          <a:xfrm>
            <a:off x="4578270" y="2120601"/>
            <a:ext cx="211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Row(s)</a:t>
            </a:r>
          </a:p>
        </p:txBody>
      </p: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A70F927A-6327-04D8-4A52-7EFC3310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59" y="1645848"/>
            <a:ext cx="4083886" cy="30823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236547" y="1194971"/>
            <a:ext cx="1168372" cy="573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689301" y="2443767"/>
            <a:ext cx="1338451" cy="57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A29C86-3E58-55BB-9E7E-41489C73BB87}"/>
              </a:ext>
            </a:extLst>
          </p:cNvPr>
          <p:cNvSpPr txBox="1"/>
          <p:nvPr/>
        </p:nvSpPr>
        <p:spPr>
          <a:xfrm>
            <a:off x="6228147" y="5469002"/>
            <a:ext cx="345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Row State info: Color for graphing, Selected status, Excluded status etc.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9E0634-8CC1-CDE5-EA1A-2CD7510273F6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7831567" y="4593515"/>
            <a:ext cx="123448" cy="8754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AF525E3-9FB6-D292-98AA-A89EC89F6205}"/>
              </a:ext>
            </a:extLst>
          </p:cNvPr>
          <p:cNvSpPr txBox="1"/>
          <p:nvPr/>
        </p:nvSpPr>
        <p:spPr>
          <a:xfrm>
            <a:off x="5861020" y="3855215"/>
            <a:ext cx="138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Excluded rows</a:t>
            </a:r>
          </a:p>
        </p:txBody>
      </p:sp>
    </p:spTree>
    <p:extLst>
      <p:ext uri="{BB962C8B-B14F-4D97-AF65-F5344CB8AC3E}">
        <p14:creationId xmlns:p14="http://schemas.microsoft.com/office/powerpoint/2010/main" val="100824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Vars (Example: Data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defaults numeric data to be Continuous data type (blue triangle icon) </a:t>
            </a:r>
          </a:p>
          <a:p>
            <a:r>
              <a:rPr lang="en-US" b="1" u="sng" dirty="0">
                <a:solidFill>
                  <a:srgbClr val="FFFFFF"/>
                </a:solidFill>
              </a:rPr>
              <a:t>Sample</a:t>
            </a:r>
            <a:r>
              <a:rPr lang="en-US" dirty="0">
                <a:solidFill>
                  <a:srgbClr val="FFFFFF"/>
                </a:solidFill>
              </a:rPr>
              <a:t> should be treated as Nominal –it’s a categorical not a numeric</a:t>
            </a:r>
          </a:p>
          <a:p>
            <a:r>
              <a:rPr lang="en-US" dirty="0">
                <a:solidFill>
                  <a:srgbClr val="FFFFFF"/>
                </a:solidFill>
              </a:rPr>
              <a:t>Right-click on Sample column heading and choose Column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6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Right/Control-Click and choose Column Info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B9F6B1C-49D9-EA0A-C69C-010A42B9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68" y="1480472"/>
            <a:ext cx="6177664" cy="22228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380668" y="1194971"/>
            <a:ext cx="1145669" cy="741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72D7899-7FCE-5AC9-FA7D-CF8BE8A3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23" y="3988820"/>
            <a:ext cx="4188908" cy="26524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868BE5-7CCF-7CAE-F290-177DD9CC152E}"/>
              </a:ext>
            </a:extLst>
          </p:cNvPr>
          <p:cNvSpPr txBox="1"/>
          <p:nvPr/>
        </p:nvSpPr>
        <p:spPr>
          <a:xfrm>
            <a:off x="4604737" y="4493480"/>
            <a:ext cx="263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“Nominal” to treat Sample as categorical instead of numeric</a:t>
            </a:r>
          </a:p>
        </p:txBody>
      </p:sp>
    </p:spTree>
    <p:extLst>
      <p:ext uri="{BB962C8B-B14F-4D97-AF65-F5344CB8AC3E}">
        <p14:creationId xmlns:p14="http://schemas.microsoft.com/office/powerpoint/2010/main" val="428892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759529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061880"/>
            <a:ext cx="3556001" cy="40365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Column Info, Column Properties is a list of metadata you can set</a:t>
            </a:r>
          </a:p>
          <a:p>
            <a:r>
              <a:rPr lang="en-US" dirty="0">
                <a:solidFill>
                  <a:srgbClr val="FFFFFF"/>
                </a:solidFill>
              </a:rPr>
              <a:t>Formula property lets you create calculated variables</a:t>
            </a:r>
          </a:p>
          <a:p>
            <a:r>
              <a:rPr lang="en-US" b="1" dirty="0">
                <a:solidFill>
                  <a:srgbClr val="FFFFFF"/>
                </a:solidFill>
              </a:rPr>
              <a:t>Notes and Units properties curate a variable’s description</a:t>
            </a:r>
          </a:p>
          <a:p>
            <a:r>
              <a:rPr lang="en-US" b="1" dirty="0">
                <a:solidFill>
                  <a:srgbClr val="FFFFFF"/>
                </a:solidFill>
              </a:rPr>
              <a:t>Value Order controls categorical variable order on plots (e.g. if you want plot order to be “Begin, Middle, End” instead of alphabetical)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9AF24E-9549-2FBE-01C5-7D8AA8BF9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57" y="1005840"/>
            <a:ext cx="4017280" cy="480906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DAFB41-198E-9D2E-DC2C-D86F1962BB29}"/>
              </a:ext>
            </a:extLst>
          </p:cNvPr>
          <p:cNvSpPr/>
          <p:nvPr/>
        </p:nvSpPr>
        <p:spPr>
          <a:xfrm>
            <a:off x="6031077" y="3013881"/>
            <a:ext cx="1334325" cy="264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E1E8A5-C95A-E008-8864-BB5147EA934A}"/>
              </a:ext>
            </a:extLst>
          </p:cNvPr>
          <p:cNvCxnSpPr>
            <a:cxnSpLocks/>
          </p:cNvCxnSpPr>
          <p:nvPr/>
        </p:nvCxnSpPr>
        <p:spPr>
          <a:xfrm flipH="1">
            <a:off x="6479426" y="3541009"/>
            <a:ext cx="178890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911E0C-F01A-0AA1-7642-2788D68D29B5}"/>
              </a:ext>
            </a:extLst>
          </p:cNvPr>
          <p:cNvCxnSpPr>
            <a:cxnSpLocks/>
          </p:cNvCxnSpPr>
          <p:nvPr/>
        </p:nvCxnSpPr>
        <p:spPr>
          <a:xfrm flipH="1">
            <a:off x="6561184" y="3356583"/>
            <a:ext cx="170714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A5FD5-1F84-CF04-EB63-588C0609F9B3}"/>
              </a:ext>
            </a:extLst>
          </p:cNvPr>
          <p:cNvCxnSpPr>
            <a:cxnSpLocks/>
          </p:cNvCxnSpPr>
          <p:nvPr/>
        </p:nvCxnSpPr>
        <p:spPr>
          <a:xfrm flipH="1">
            <a:off x="6837886" y="4822962"/>
            <a:ext cx="14304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0724DC-8301-44EB-A54B-8FA47CBA086B}"/>
              </a:ext>
            </a:extLst>
          </p:cNvPr>
          <p:cNvCxnSpPr>
            <a:cxnSpLocks/>
          </p:cNvCxnSpPr>
          <p:nvPr/>
        </p:nvCxnSpPr>
        <p:spPr>
          <a:xfrm flipH="1">
            <a:off x="6479425" y="5640543"/>
            <a:ext cx="178890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6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Getting Started With JMP®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34292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JMP is ideal for </a:t>
            </a:r>
            <a:r>
              <a:rPr lang="en-US" sz="1500" b="1" dirty="0"/>
              <a:t>reshaping</a:t>
            </a:r>
            <a:r>
              <a:rPr lang="en-US" sz="1500" dirty="0"/>
              <a:t>, </a:t>
            </a:r>
            <a:r>
              <a:rPr lang="en-US" sz="1500" b="1" dirty="0"/>
              <a:t>exploring</a:t>
            </a:r>
            <a:r>
              <a:rPr lang="en-US" sz="1500" dirty="0"/>
              <a:t> and </a:t>
            </a:r>
            <a:r>
              <a:rPr lang="en-US" sz="1500" b="1" dirty="0"/>
              <a:t>analyzing</a:t>
            </a:r>
            <a:r>
              <a:rPr lang="en-US" sz="1500" dirty="0"/>
              <a:t> ad hoc data as an engineer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/>
              </a:rPr>
              <a:t>https://www.jmp.com/en_us/home.html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3"/>
              </a:rPr>
              <a:t>https://www.sas.com/en_us/software/viya.html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Widely used in various industries -- Pharma, Semiconductors, Consumer Goods etc.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Recommended over Excel® and Python for exploratory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Ease-of-use suited for engineers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Designed with thoughtful combo of statistics and visuals describing data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JMP guides to good statistical practices for non-statisticians</a:t>
            </a:r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E2F95502-3774-1F60-97D6-04C46A167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23" y="4149588"/>
            <a:ext cx="6974091" cy="2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Getting Started With JMP®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17718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Before starting with JMP, download our tutorial materials from this Github repository: https://github.com/jlandgre/JMP_Intro_Tutorial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Github: Good for engineers to know! It’s common way of sharing open-source materials this training package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 repositories can be open (like this one) or private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F1C0FD-A93B-447D-42D9-4DF0EBDA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50" y="2495774"/>
            <a:ext cx="6688861" cy="41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5941501" cy="1269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JMP Getting Started Topics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905" y="2340864"/>
            <a:ext cx="10812973" cy="363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This customized tutorial goes with the great (and wide-ranging) tutorials that come with software install. We cover:</a:t>
            </a:r>
          </a:p>
          <a:p>
            <a:r>
              <a:rPr lang="en-US" sz="2000" dirty="0"/>
              <a:t>Why JMP?</a:t>
            </a:r>
          </a:p>
          <a:p>
            <a:r>
              <a:rPr lang="en-US" sz="2000" dirty="0"/>
              <a:t>Installation and accessing tutorials that come with the install </a:t>
            </a:r>
          </a:p>
          <a:p>
            <a:r>
              <a:rPr lang="en-US" sz="2000" dirty="0"/>
              <a:t>Data selection, Column info and Data Types</a:t>
            </a:r>
          </a:p>
          <a:p>
            <a:r>
              <a:rPr lang="en-US" sz="2000" dirty="0"/>
              <a:t>Data table operations and reshaping data</a:t>
            </a:r>
          </a:p>
          <a:p>
            <a:r>
              <a:rPr lang="en-US" sz="2000" b="0" i="0" u="none" strike="noStrike" dirty="0">
                <a:effectLst/>
              </a:rPr>
              <a:t>Working with variables and basic analyses</a:t>
            </a:r>
            <a:endParaRPr lang="en-US" sz="2000" dirty="0"/>
          </a:p>
        </p:txBody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8" y="1005840"/>
            <a:ext cx="49911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B21C-0D6C-6AE0-C866-15403010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JMP?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65D276-9C0E-60C1-9F10-0540ABA3C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46" y="689088"/>
            <a:ext cx="3773797" cy="4057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56194-2D39-3EA2-60CA-F78FC42A5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6" y="2836654"/>
            <a:ext cx="3199407" cy="3001392"/>
          </a:xfrm>
        </p:spPr>
        <p:txBody>
          <a:bodyPr/>
          <a:lstStyle/>
          <a:p>
            <a:r>
              <a:rPr lang="en-US" dirty="0"/>
              <a:t>Easy-to-use data reshaping tools</a:t>
            </a:r>
          </a:p>
          <a:p>
            <a:r>
              <a:rPr lang="en-US" dirty="0"/>
              <a:t>Combine stats and visuals</a:t>
            </a:r>
          </a:p>
          <a:p>
            <a:r>
              <a:rPr lang="en-US" dirty="0"/>
              <a:t>Guidance on use of stats</a:t>
            </a:r>
          </a:p>
          <a:p>
            <a:r>
              <a:rPr lang="en-US" dirty="0"/>
              <a:t>Ability to explore subsets of data</a:t>
            </a:r>
          </a:p>
          <a:p>
            <a:r>
              <a:rPr lang="en-US" dirty="0"/>
              <a:t>Training resources (jmp.com/learn)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2EAEC-97F6-4D5C-ACBD-84C3AB16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039" y="689089"/>
            <a:ext cx="2852149" cy="264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A21F38-395F-4427-30D2-93C84601F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238659"/>
            <a:ext cx="3004969" cy="25302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D53B76-E99F-FF53-DDD8-FA3937842EEC}"/>
              </a:ext>
            </a:extLst>
          </p:cNvPr>
          <p:cNvCxnSpPr>
            <a:cxnSpLocks/>
          </p:cNvCxnSpPr>
          <p:nvPr/>
        </p:nvCxnSpPr>
        <p:spPr>
          <a:xfrm>
            <a:off x="87238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CB216F-3D9C-89A9-56B5-60B6AF7ABFAE}"/>
              </a:ext>
            </a:extLst>
          </p:cNvPr>
          <p:cNvCxnSpPr>
            <a:cxnSpLocks/>
          </p:cNvCxnSpPr>
          <p:nvPr/>
        </p:nvCxnSpPr>
        <p:spPr>
          <a:xfrm flipH="1">
            <a:off x="88762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CB1FD8-6C4B-1956-A6A6-48E02366D2B2}"/>
              </a:ext>
            </a:extLst>
          </p:cNvPr>
          <p:cNvSpPr txBox="1"/>
          <p:nvPr/>
        </p:nvSpPr>
        <p:spPr>
          <a:xfrm>
            <a:off x="5875917" y="610284"/>
            <a:ext cx="1834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Linear fit with</a:t>
            </a:r>
          </a:p>
          <a:p>
            <a:r>
              <a:rPr lang="en-US" dirty="0">
                <a:solidFill>
                  <a:srgbClr val="0070C0"/>
                </a:solidFill>
              </a:rPr>
              <a:t>outliers excluded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6677C-036A-420F-EF7C-6EFD2B29B76A}"/>
              </a:ext>
            </a:extLst>
          </p:cNvPr>
          <p:cNvSpPr txBox="1"/>
          <p:nvPr/>
        </p:nvSpPr>
        <p:spPr>
          <a:xfrm>
            <a:off x="9412408" y="4968582"/>
            <a:ext cx="2528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 outliers abnormal (significant aka p&lt;0.05) combo of pH and viscosity? [Yes!]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67806-ED7B-F712-8D3D-00945ADCCF9F}"/>
              </a:ext>
            </a:extLst>
          </p:cNvPr>
          <p:cNvSpPr txBox="1"/>
          <p:nvPr/>
        </p:nvSpPr>
        <p:spPr>
          <a:xfrm>
            <a:off x="8852966" y="3209027"/>
            <a:ext cx="335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MS Excel or Python Plot: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No stats!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Hard to explore fit omitting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[Considerable] stats expertise needed to perform outlier analysis in Python/SciKit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8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U. of Delaware specific instructions</a:t>
            </a:r>
          </a:p>
        </p:txBody>
      </p:sp>
    </p:spTree>
    <p:extLst>
      <p:ext uri="{BB962C8B-B14F-4D97-AF65-F5344CB8AC3E}">
        <p14:creationId xmlns:p14="http://schemas.microsoft.com/office/powerpoint/2010/main" val="424038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accessing Built-In tutorials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Installation also installs references and resources for learning</a:t>
            </a:r>
          </a:p>
          <a:p>
            <a:r>
              <a:rPr lang="en-US">
                <a:solidFill>
                  <a:srgbClr val="FFFFFF"/>
                </a:solidFill>
              </a:rPr>
              <a:t>As an exercise, launch JMP, choose the Help menu and browse what’s there</a:t>
            </a:r>
          </a:p>
          <a:p>
            <a:r>
              <a:rPr lang="en-US">
                <a:solidFill>
                  <a:srgbClr val="FFFFFF"/>
                </a:solidFill>
              </a:rPr>
              <a:t>Take the 5-minute Beginners Tutorial to get a feel for how JMP works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29256-3F3A-4FFD-B721-52AD370940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63" y="980630"/>
            <a:ext cx="4966272" cy="57579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989A2E-9972-8C0F-5EA7-4611B729F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01" y="248470"/>
            <a:ext cx="3804237" cy="31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14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can open various formats (*.xlsx, *.csv, Google Sheets etc.)</a:t>
            </a:r>
          </a:p>
          <a:p>
            <a:r>
              <a:rPr lang="en-US" dirty="0">
                <a:solidFill>
                  <a:srgbClr val="FFFFFF"/>
                </a:solidFill>
              </a:rPr>
              <a:t>JMP Home (Window / JMP Home) shows recent files </a:t>
            </a:r>
          </a:p>
          <a:p>
            <a:r>
              <a:rPr lang="en-US" dirty="0">
                <a:solidFill>
                  <a:srgbClr val="FFFFFF"/>
                </a:solidFill>
              </a:rPr>
              <a:t>Open Example_Data.jmp (file saved in JMP-specific format)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342C0-DDE0-5F29-5204-D0A693B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67" y="488425"/>
            <a:ext cx="5401433" cy="3370819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89" y="3250356"/>
            <a:ext cx="4496787" cy="3150444"/>
          </a:xfrm>
        </p:spPr>
      </p:pic>
    </p:spTree>
    <p:extLst>
      <p:ext uri="{BB962C8B-B14F-4D97-AF65-F5344CB8AC3E}">
        <p14:creationId xmlns:p14="http://schemas.microsoft.com/office/powerpoint/2010/main" val="1199981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Panes contain data table info</a:t>
            </a:r>
          </a:p>
          <a:p>
            <a:r>
              <a:rPr lang="en-US" dirty="0">
                <a:solidFill>
                  <a:srgbClr val="FFFFFF"/>
                </a:solidFill>
              </a:rPr>
              <a:t>Unlike spreadsheet, variable name is not “first row”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summary is helpful especially with large data tables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28" y="1446268"/>
            <a:ext cx="6084156" cy="42625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87768" y="821174"/>
            <a:ext cx="18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names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10968" y="1190506"/>
            <a:ext cx="464549" cy="804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844666" y="731520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98F4F1-D7D8-255C-FB0F-E6C84550A601}"/>
              </a:ext>
            </a:extLst>
          </p:cNvPr>
          <p:cNvSpPr txBox="1"/>
          <p:nvPr/>
        </p:nvSpPr>
        <p:spPr>
          <a:xfrm>
            <a:off x="4246676" y="2595324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Nominal (categorical)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83B40-F54B-D015-2041-236629330840}"/>
              </a:ext>
            </a:extLst>
          </p:cNvPr>
          <p:cNvSpPr txBox="1"/>
          <p:nvPr/>
        </p:nvSpPr>
        <p:spPr>
          <a:xfrm>
            <a:off x="4246676" y="3368109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Continuous (numerical) variables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CA9BC8-6D9A-CD2F-2DD1-7818BC535E78}"/>
              </a:ext>
            </a:extLst>
          </p:cNvPr>
          <p:cNvCxnSpPr>
            <a:cxnSpLocks/>
          </p:cNvCxnSpPr>
          <p:nvPr/>
        </p:nvCxnSpPr>
        <p:spPr>
          <a:xfrm flipV="1">
            <a:off x="5802192" y="3208496"/>
            <a:ext cx="0" cy="449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353300" y="2964656"/>
            <a:ext cx="489909" cy="70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EE17B6-17CE-49D5-2BE0-F8A7B469EF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353300" y="3428247"/>
            <a:ext cx="448892" cy="309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4B0C84-531A-C0C1-3E38-7E2D1D49E9BD}"/>
              </a:ext>
            </a:extLst>
          </p:cNvPr>
          <p:cNvSpPr txBox="1"/>
          <p:nvPr/>
        </p:nvSpPr>
        <p:spPr>
          <a:xfrm>
            <a:off x="4971935" y="4472970"/>
            <a:ext cx="92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Row state summary</a:t>
            </a:r>
          </a:p>
        </p:txBody>
      </p:sp>
    </p:spTree>
    <p:extLst>
      <p:ext uri="{BB962C8B-B14F-4D97-AF65-F5344CB8AC3E}">
        <p14:creationId xmlns:p14="http://schemas.microsoft.com/office/powerpoint/2010/main" val="176336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678</Words>
  <Application>Microsoft Macintosh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JMP Intro For Engineers </vt:lpstr>
      <vt:lpstr>Getting Started With JMP® Software</vt:lpstr>
      <vt:lpstr>Getting Started With JMP® Software</vt:lpstr>
      <vt:lpstr>JMP Getting Started Topics</vt:lpstr>
      <vt:lpstr>Why JMP?</vt:lpstr>
      <vt:lpstr>Installation</vt:lpstr>
      <vt:lpstr>accessing Built-In tutorials</vt:lpstr>
      <vt:lpstr>Opening Data</vt:lpstr>
      <vt:lpstr>Data Window</vt:lpstr>
      <vt:lpstr>Selecting Data</vt:lpstr>
      <vt:lpstr>Properties of Vars (Example: Data Type)</vt:lpstr>
      <vt:lpstr>Properties of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34</cp:revision>
  <dcterms:created xsi:type="dcterms:W3CDTF">2020-02-18T13:45:19Z</dcterms:created>
  <dcterms:modified xsi:type="dcterms:W3CDTF">2023-09-05T20:57:01Z</dcterms:modified>
</cp:coreProperties>
</file>